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19"/>
  </p:notesMasterIdLst>
  <p:handoutMasterIdLst>
    <p:handoutMasterId r:id="rId20"/>
  </p:handoutMasterIdLst>
  <p:sldIdLst>
    <p:sldId id="275" r:id="rId2"/>
    <p:sldId id="257" r:id="rId3"/>
    <p:sldId id="265" r:id="rId4"/>
    <p:sldId id="266" r:id="rId5"/>
    <p:sldId id="278" r:id="rId6"/>
    <p:sldId id="279" r:id="rId7"/>
    <p:sldId id="280" r:id="rId8"/>
    <p:sldId id="267" r:id="rId9"/>
    <p:sldId id="270" r:id="rId10"/>
    <p:sldId id="281" r:id="rId11"/>
    <p:sldId id="261" r:id="rId12"/>
    <p:sldId id="272" r:id="rId13"/>
    <p:sldId id="283" r:id="rId14"/>
    <p:sldId id="282" r:id="rId15"/>
    <p:sldId id="271" r:id="rId16"/>
    <p:sldId id="284" r:id="rId17"/>
    <p:sldId id="269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8A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3B74B5-B0E3-4288-B4F8-5BF0F168BB3E}" v="62" dt="2025-01-06T07:13:12.7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1/5/2025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1/5/2025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15024"/>
            <a:ext cx="8674100" cy="488097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1/5/2025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1/5/2025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1/5/2025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1/5/2025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8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1/5/2025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1/5/2025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  <p:sldLayoutId id="2147483683" r:id="rId6"/>
    <p:sldLayoutId id="2147483676" r:id="rId7"/>
    <p:sldLayoutId id="2147483679" r:id="rId8"/>
    <p:sldLayoutId id="2147483680" r:id="rId9"/>
    <p:sldLayoutId id="2147483681" r:id="rId10"/>
    <p:sldLayoutId id="2147483682" r:id="rId11"/>
    <p:sldLayoutId id="214748367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51E68-FEC3-33EE-1B8E-F75513CB1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2DEE40-DC5D-3B9E-F625-9E17C757F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5677E-2680-CC75-2371-C7368F8C4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5077" y="1350137"/>
            <a:ext cx="4043172" cy="451739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Model Architecture (CNN)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903CB8-8925-FEC5-C7DC-BE39EBF8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3: Methodology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9FE90DB-7D26-F9AC-7798-2B9ED5231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077" y="1890200"/>
            <a:ext cx="4336923" cy="4570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kumimoji="0" lang="en-US" altLang="en-US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Optimizer: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Adam (Learning rate: 0.001).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Loss Function: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Cross-entropy.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endParaRPr kumimoji="0" lang="en-US" altLang="en-US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 defined in the </a:t>
            </a:r>
            <a:r>
              <a:rPr kumimoji="0" lang="en-US" altLang="en-US" sz="21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CNNModel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class.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Training via the </a:t>
            </a:r>
            <a:r>
              <a:rPr kumimoji="0" lang="en-US" altLang="en-US" sz="21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train_model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function.</a:t>
            </a:r>
          </a:p>
          <a:p>
            <a:pPr marL="34290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Evaluation with </a:t>
            </a:r>
            <a:r>
              <a:rPr lang="en-US" sz="2100" b="0" dirty="0" err="1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evaluate_model_with_metrics</a:t>
            </a:r>
            <a:r>
              <a:rPr lang="en-US" sz="21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metrics like precision, recall, and F1-score.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Content Placeholder 6" descr="A diagram of a graph&#10;&#10;Description automatically generated">
            <a:extLst>
              <a:ext uri="{FF2B5EF4-FFF2-40B4-BE49-F238E27FC236}">
                <a16:creationId xmlns:a16="http://schemas.microsoft.com/office/drawing/2014/main" id="{ECB78EF9-93DB-0EA6-E5A6-171659F7F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847" y="2109217"/>
            <a:ext cx="4569174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45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Title 4: Experimental results</a:t>
            </a:r>
          </a:p>
        </p:txBody>
      </p:sp>
      <p:pic>
        <p:nvPicPr>
          <p:cNvPr id="9" name="Picture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51AD7713-3C3B-958D-DD46-65856F549C4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" t="67384" r="10141" b="553"/>
          <a:stretch/>
        </p:blipFill>
        <p:spPr>
          <a:xfrm>
            <a:off x="4244429" y="4037996"/>
            <a:ext cx="4645519" cy="1842438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A4EC36A3-5FA9-4871-11FB-AC584D7D9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02" y="2271652"/>
            <a:ext cx="3685433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Overall Accuracy: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Without DIP: 50.21%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 DIP: 92.41%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Training Time: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 seconds per epoch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25 minutes for total training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B0AC3BF4-24AE-2360-C7F9-AF9AE5E99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31" r="9160" b="7000"/>
          <a:stretch/>
        </p:blipFill>
        <p:spPr>
          <a:xfrm>
            <a:off x="4110235" y="1535793"/>
            <a:ext cx="5033765" cy="188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5FD9F-F079-E7CB-275B-4B407F73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C55D63-A5D2-5E16-D032-1644BF3C4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616" y="1770887"/>
            <a:ext cx="5019610" cy="289864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88AB50-4F5B-BB6D-0DB8-2C633C5A2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Title 4: Experimental results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25802AE-513E-1958-5848-FBD3028073E5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254052" y="1382286"/>
            <a:ext cx="3671772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Category Performance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Animal: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Precision 100%, Recall 50%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Plant: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Precision 0%, Recall 0%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Other: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Precision 96%, Recall 100%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Implementation: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Results computed using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evaluate_model_with_metrics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728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BF2D8-5FCE-9C27-4278-58B8CDFEA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D6F1AA-DB8D-0B49-14B4-A6A9C8A8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46FCF29-CDCC-9C2B-8B66-112BF0879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/>
              <a:t>Title 4: Experimental results</a:t>
            </a:r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81B8322-1F7D-18D2-ED54-3919D05FE3EA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254052" y="1382286"/>
            <a:ext cx="3671772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Category Performance</a:t>
            </a:r>
            <a:endParaRPr kumimoji="0" lang="en-US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Animal: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Precision 100%, Recall 50%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Plant: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Precision 0%, Recall 0%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Other: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Precision 96%, Recall 100%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Implementation:</a:t>
            </a:r>
            <a:r>
              <a:rPr lang="en-US" altLang="en-US" sz="2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Results computed using 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evaluate_model_with_metrics 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cartoon orange ball with white eyes&#10;&#10;Description automatically generated">
            <a:extLst>
              <a:ext uri="{FF2B5EF4-FFF2-40B4-BE49-F238E27FC236}">
                <a16:creationId xmlns:a16="http://schemas.microsoft.com/office/drawing/2014/main" id="{8EBA55F4-9301-890E-81D9-F458C0110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57" y="1097791"/>
            <a:ext cx="2176843" cy="2122422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8C3C804-0597-0C87-05DB-1ADD2E675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068" y="919323"/>
            <a:ext cx="2176843" cy="2579675"/>
          </a:xfrm>
          <a:prstGeom prst="rect">
            <a:avLst/>
          </a:prstGeom>
        </p:spPr>
      </p:pic>
      <p:pic>
        <p:nvPicPr>
          <p:cNvPr id="11" name="Picture 10" descr="A screenshot of a cartoon&#10;&#10;Description automatically generated">
            <a:extLst>
              <a:ext uri="{FF2B5EF4-FFF2-40B4-BE49-F238E27FC236}">
                <a16:creationId xmlns:a16="http://schemas.microsoft.com/office/drawing/2014/main" id="{BC66911F-999C-E644-D026-1DA01541B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240" y="3769363"/>
            <a:ext cx="2176843" cy="244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21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256F1-D59B-6768-793B-4F0F26838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18B68-602E-1456-0B74-724501AD4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DB5A6D-5583-D171-8504-01803F408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Title 5: Discussion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3EDA68-52C7-3628-7A5E-257737E14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2E75EC-9CBA-9ECF-AD89-305C3E865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2" y="1171385"/>
            <a:ext cx="4753513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Strengths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 Accuracy:</a:t>
            </a:r>
            <a:r>
              <a:rPr lang="en-US" altLang="en-US" sz="2200" dirty="0"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Integration of DIP techniques boosts overall classification performance.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Versatility:</a:t>
            </a:r>
            <a:r>
              <a:rPr lang="en-US" altLang="en-US" sz="2200" dirty="0"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Handles diverse Pokémon designs with varying shapes and colors.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Efficiency:</a:t>
            </a:r>
            <a:r>
              <a:rPr lang="en-US" altLang="en-US" sz="2200" dirty="0"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 processing and training times due to optimized preprocessing steps.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Applicability:</a:t>
            </a:r>
            <a:r>
              <a:rPr lang="en-US" altLang="en-US" sz="2200" dirty="0"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Suitable for other cartoon-based datasets beyond Pokémon.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 descr="A group of cartoon characters&#10;&#10;Description automatically generated">
            <a:extLst>
              <a:ext uri="{FF2B5EF4-FFF2-40B4-BE49-F238E27FC236}">
                <a16:creationId xmlns:a16="http://schemas.microsoft.com/office/drawing/2014/main" id="{8D130985-58F0-5129-278A-3B1E5D567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36988"/>
            <a:ext cx="4869691" cy="40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31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CF161-A6C1-F8C7-C9A5-5CD5BD5C1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6BC5F804-7B01-16B6-E3D2-747827C90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02" y="1221796"/>
            <a:ext cx="4904864" cy="486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Challenges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 Imbalance:</a:t>
            </a:r>
            <a:r>
              <a:rPr lang="en-US" altLang="en-US" sz="2200" dirty="0"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Fewer samples reduce accuracy and generalization.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Labeling Complexity:</a:t>
            </a:r>
            <a:r>
              <a:rPr lang="en-US" altLang="en-US" sz="2200" dirty="0"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 labeling is prone to errors, especially for hybrid or ambiguous characters. 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Preprocessing Effects:</a:t>
            </a:r>
            <a:r>
              <a:rPr lang="en-US" altLang="en-US" sz="2200" dirty="0"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Some preprocessing steps may distort or lose important information, impacting performance. 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Overfitting Risk:</a:t>
            </a:r>
            <a:r>
              <a:rPr lang="en-US" altLang="en-US" sz="2200" dirty="0"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 risk of overfitting for larger classes (e.g., "Animal").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A7CA68E-9F4B-0BC7-0C86-EB7B91F06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60" y="3016415"/>
            <a:ext cx="3661438" cy="502649"/>
          </a:xfrm>
          <a:prstGeom prst="rect">
            <a:avLst/>
          </a:prstGeom>
        </p:spPr>
      </p:pic>
      <p:pic>
        <p:nvPicPr>
          <p:cNvPr id="20" name="Picture 19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A4713219-4655-2F9B-FE18-D3673D56E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363" y="5150846"/>
            <a:ext cx="3623046" cy="628650"/>
          </a:xfrm>
          <a:prstGeom prst="rect">
            <a:avLst/>
          </a:prstGeom>
        </p:spPr>
      </p:pic>
      <p:pic>
        <p:nvPicPr>
          <p:cNvPr id="22" name="Picture 21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92CA1B6F-BEA8-62EA-4134-B899A6216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775" y="1782472"/>
            <a:ext cx="3713300" cy="742660"/>
          </a:xfrm>
          <a:prstGeom prst="rect">
            <a:avLst/>
          </a:prstGeom>
        </p:spPr>
      </p:pic>
      <p:pic>
        <p:nvPicPr>
          <p:cNvPr id="24" name="Picture 23" descr="A close up of numbers&#10;&#10;Description automatically generated">
            <a:extLst>
              <a:ext uri="{FF2B5EF4-FFF2-40B4-BE49-F238E27FC236}">
                <a16:creationId xmlns:a16="http://schemas.microsoft.com/office/drawing/2014/main" id="{51AF634F-7C03-6F15-978D-2632B59DB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2" b="1286"/>
          <a:stretch/>
        </p:blipFill>
        <p:spPr>
          <a:xfrm>
            <a:off x="5221775" y="4010348"/>
            <a:ext cx="3682223" cy="742660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D1A59DC-C651-12A6-5928-AE2463BF9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Title 5: Discussion</a:t>
            </a:r>
          </a:p>
        </p:txBody>
      </p:sp>
    </p:spTree>
    <p:extLst>
      <p:ext uri="{BB962C8B-B14F-4D97-AF65-F5344CB8AC3E}">
        <p14:creationId xmlns:p14="http://schemas.microsoft.com/office/powerpoint/2010/main" val="3651498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393C1-1628-DF25-46EA-A0A705DE5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6C49A-9359-632E-624F-CC44635C0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011546-4D52-6E9B-E79E-D927DC972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Title 6: Conclusion and Future 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2D78B4-A20F-CC8C-F4E1-6D50D9613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CC77A1-D117-41FC-C6B8-A29A33E9E515}"/>
              </a:ext>
            </a:extLst>
          </p:cNvPr>
          <p:cNvSpPr txBox="1"/>
          <p:nvPr/>
        </p:nvSpPr>
        <p:spPr>
          <a:xfrm>
            <a:off x="531843" y="1298226"/>
            <a:ext cx="778173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Conclusion: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Combining </a:t>
            </a:r>
            <a:r>
              <a:rPr lang="en-US" sz="2200" b="1" dirty="0"/>
              <a:t>DIP techniques</a:t>
            </a:r>
            <a:r>
              <a:rPr lang="en-US" sz="2200" dirty="0"/>
              <a:t> with </a:t>
            </a:r>
            <a:r>
              <a:rPr lang="en-US" sz="2200" b="1" dirty="0"/>
              <a:t>CNNs</a:t>
            </a:r>
            <a:r>
              <a:rPr lang="en-US" sz="2200" dirty="0"/>
              <a:t> effectively classified Pokémon images.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 dirty="0"/>
              <a:t>Preprocessing pipeline</a:t>
            </a:r>
            <a:r>
              <a:rPr lang="en-US" sz="2200" dirty="0"/>
              <a:t> improved accuracy.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Challenges: dataset imbalance and complex color patterns.</a:t>
            </a:r>
          </a:p>
          <a:p>
            <a:pPr lvl="1"/>
            <a:endParaRPr lang="en-US" sz="2200" dirty="0"/>
          </a:p>
          <a:p>
            <a:r>
              <a:rPr lang="en-US" sz="2400" b="1" dirty="0"/>
              <a:t>Future Work: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Expand the dataset, especially for the </a:t>
            </a:r>
            <a:r>
              <a:rPr lang="en-US" sz="2200" b="1" dirty="0"/>
              <a:t>Plant</a:t>
            </a:r>
            <a:r>
              <a:rPr lang="en-US" sz="2200" dirty="0"/>
              <a:t> category.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Experiment with advanced techniques like </a:t>
            </a:r>
            <a:r>
              <a:rPr lang="en-US" sz="2200" b="1" dirty="0"/>
              <a:t>GANs</a:t>
            </a:r>
            <a:r>
              <a:rPr lang="en-US" sz="2200" dirty="0"/>
              <a:t> to generate synthetic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Improve color classification using </a:t>
            </a:r>
            <a:r>
              <a:rPr lang="en-US" sz="2200" b="1" dirty="0"/>
              <a:t>machine learning models</a:t>
            </a:r>
            <a:r>
              <a:rPr lang="en-US" sz="22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Extend the method to other datasets or real-world applications like </a:t>
            </a:r>
            <a:r>
              <a:rPr lang="en-US" sz="2200" b="1" dirty="0"/>
              <a:t>medical imaging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389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648716" y="2177373"/>
            <a:ext cx="7846568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Digital Image Processing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1284549" y="3026165"/>
            <a:ext cx="6574902" cy="12329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ctr"/>
            <a:r>
              <a:rPr lang="en-US" sz="3500" dirty="0"/>
              <a:t>Cartoon Recognition: </a:t>
            </a:r>
            <a:r>
              <a:rPr lang="en-US" sz="3500" b="0" dirty="0"/>
              <a:t>A Case Study on Pokémon Classification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5256F384-AEC1-0C71-EB70-7C07367CCDD8}"/>
              </a:ext>
            </a:extLst>
          </p:cNvPr>
          <p:cNvSpPr txBox="1">
            <a:spLocks/>
          </p:cNvSpPr>
          <p:nvPr/>
        </p:nvSpPr>
        <p:spPr>
          <a:xfrm>
            <a:off x="538988" y="5010214"/>
            <a:ext cx="5717965" cy="14493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400" b="0" dirty="0"/>
              <a:t>Presenter: </a:t>
            </a:r>
          </a:p>
          <a:p>
            <a:r>
              <a:rPr lang="en-US" sz="2400" b="0" dirty="0"/>
              <a:t>Nguyen Minh Huyen – 20224272</a:t>
            </a:r>
          </a:p>
          <a:p>
            <a:r>
              <a:rPr lang="en-US" sz="2400" b="0" dirty="0"/>
              <a:t>Tran Trang Linh - 20224287</a:t>
            </a: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1: Introduction</a:t>
            </a:r>
            <a:endParaRPr lang="en-US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B6A86FFB-E97A-6E70-D2F7-8E8A573C214B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113156" y="830972"/>
            <a:ext cx="8673845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Cartoon images, like Pokémon, have exaggerated features and colors, which make traditional recognition methods ineffective.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Task: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Recognize and classify Pokémon into three categories: animal, plant, and other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Approach: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Combine digital image processing (DIP) and deep learning to improve recognition accuracy.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49DD65-229D-3689-619B-9B32C9402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21" y="3429000"/>
            <a:ext cx="7567316" cy="28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13F6711-08DE-136D-5259-177B594AE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" y="79375"/>
            <a:ext cx="8674100" cy="450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Title 2: Theoretical Background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8AEC49A-CFAC-CE27-53BE-3FE1F6B75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" y="871462"/>
            <a:ext cx="5117339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Edge Detection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Importance: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Identifies object boundaries through intensity changes.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Canny Edge Detection: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Gaussian smoothing, gradient computation, non-maximum suppression, double-thresholding.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Implementation: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i="0" u="none" strike="noStrike" dirty="0" err="1">
                <a:solidFill>
                  <a:srgbClr val="1880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apply_edge_detection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OpenCV’s Canny, takes grayscale input and outputs binary edge map.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Accurate edges critical for cartoon analysis.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 descr="A cartoon of a dragon&#10;&#10;Description automatically generated">
            <a:extLst>
              <a:ext uri="{FF2B5EF4-FFF2-40B4-BE49-F238E27FC236}">
                <a16:creationId xmlns:a16="http://schemas.microsoft.com/office/drawing/2014/main" id="{49C393EA-1442-1E9B-9BDD-1CE752F77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169" y="1868424"/>
            <a:ext cx="1552314" cy="1552314"/>
          </a:xfrm>
          <a:prstGeom prst="rect">
            <a:avLst/>
          </a:prstGeom>
        </p:spPr>
      </p:pic>
      <p:pic>
        <p:nvPicPr>
          <p:cNvPr id="13" name="Picture 12" descr="A white pixelated image of a dragon&#10;&#10;Description automatically generated">
            <a:extLst>
              <a:ext uri="{FF2B5EF4-FFF2-40B4-BE49-F238E27FC236}">
                <a16:creationId xmlns:a16="http://schemas.microsoft.com/office/drawing/2014/main" id="{1C4FB373-5055-FD7E-79AA-FED686BFB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482" y="1859532"/>
            <a:ext cx="1552313" cy="1569468"/>
          </a:xfrm>
          <a:prstGeom prst="rect">
            <a:avLst/>
          </a:prstGeom>
        </p:spPr>
      </p:pic>
      <p:pic>
        <p:nvPicPr>
          <p:cNvPr id="17" name="Picture 16" descr="A cartoon character with fire&#10;&#10;Description automatically generated">
            <a:extLst>
              <a:ext uri="{FF2B5EF4-FFF2-40B4-BE49-F238E27FC236}">
                <a16:creationId xmlns:a16="http://schemas.microsoft.com/office/drawing/2014/main" id="{C944F0FF-7955-FB5A-5CAA-22C8B5840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60" y="3610674"/>
            <a:ext cx="1540121" cy="1540121"/>
          </a:xfrm>
          <a:prstGeom prst="rect">
            <a:avLst/>
          </a:prstGeom>
        </p:spPr>
      </p:pic>
      <p:pic>
        <p:nvPicPr>
          <p:cNvPr id="19" name="Picture 18" descr="A white pixelated cartoon character&#10;&#10;Description automatically generated">
            <a:extLst>
              <a:ext uri="{FF2B5EF4-FFF2-40B4-BE49-F238E27FC236}">
                <a16:creationId xmlns:a16="http://schemas.microsoft.com/office/drawing/2014/main" id="{589766DB-E8AF-6DC8-8F0B-0629DAF97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483" y="3610675"/>
            <a:ext cx="1540120" cy="154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A76B9-5CC7-D97C-EDDD-32A8A2635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55E360-2DAA-50C5-89F3-3ADCE5D1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E40794-1555-0E1C-698E-3FEC7D121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" y="79375"/>
            <a:ext cx="8674100" cy="4508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Title 2: Theoretical Background</a:t>
            </a:r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8895FBA-2ADD-5A11-77B9-AF5704571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5072" y="1210017"/>
            <a:ext cx="5385562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rtl="0" fontAlgn="base">
              <a:spcBef>
                <a:spcPts val="1200"/>
              </a:spcBef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Morphological Operations</a:t>
            </a:r>
          </a:p>
          <a:p>
            <a:pPr rtl="0" fontAlgn="base">
              <a:spcBef>
                <a:spcPts val="1200"/>
              </a:spcBef>
            </a:pPr>
            <a:endParaRPr lang="en-US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 rtl="0" fontAlgn="base">
              <a:buFont typeface="Arial" panose="020B0604020202020204" pitchFamily="34" charset="0"/>
              <a:buChar char="•"/>
            </a:pPr>
            <a:r>
              <a:rPr lang="en-US" sz="2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 Techniques: 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Dilation, Erosion, Closing.</a:t>
            </a:r>
          </a:p>
          <a:p>
            <a:pPr marL="742950" lvl="1" indent="-285750" algn="just" rtl="0" fontAlgn="base">
              <a:buFont typeface="Arial" panose="020B0604020202020204" pitchFamily="34" charset="0"/>
              <a:buChar char="•"/>
            </a:pPr>
            <a:r>
              <a:rPr lang="en-US" sz="2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Purpose: 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Refines edges, fills gaps, and smoothens boundaries.</a:t>
            </a:r>
          </a:p>
          <a:p>
            <a:pPr marL="742950" lvl="1" indent="-285750" algn="just" rtl="0" fontAlgn="base">
              <a:buFont typeface="Arial" panose="020B0604020202020204" pitchFamily="34" charset="0"/>
              <a:buChar char="•"/>
            </a:pPr>
            <a:r>
              <a:rPr lang="en-US" sz="2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Implementation:</a:t>
            </a:r>
            <a:endParaRPr lang="en-US" sz="2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0" lvl="2" indent="-228600" algn="just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sz="2100" b="0" i="0" u="none" strike="noStrike" dirty="0" err="1">
                <a:solidFill>
                  <a:srgbClr val="18803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apply_morphology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uses OpenCV's morphology operations.</a:t>
            </a:r>
          </a:p>
          <a:p>
            <a:pPr marL="1143000" lvl="2" indent="-228600" algn="just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Objective: Enhance edge continuity by filling gaps or removing noise.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 descr="A cartoon of a dragon&#10;&#10;Description automatically generated">
            <a:extLst>
              <a:ext uri="{FF2B5EF4-FFF2-40B4-BE49-F238E27FC236}">
                <a16:creationId xmlns:a16="http://schemas.microsoft.com/office/drawing/2014/main" id="{70B04CAF-ACC8-D3CB-08F9-EDFB761C2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169" y="1868424"/>
            <a:ext cx="1552314" cy="1552314"/>
          </a:xfrm>
          <a:prstGeom prst="rect">
            <a:avLst/>
          </a:prstGeom>
        </p:spPr>
      </p:pic>
      <p:pic>
        <p:nvPicPr>
          <p:cNvPr id="17" name="Picture 16" descr="A cartoon character with fire&#10;&#10;Description automatically generated">
            <a:extLst>
              <a:ext uri="{FF2B5EF4-FFF2-40B4-BE49-F238E27FC236}">
                <a16:creationId xmlns:a16="http://schemas.microsoft.com/office/drawing/2014/main" id="{8F22FB42-1B91-FBE4-E0E4-1F968F000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60" y="3610674"/>
            <a:ext cx="1540121" cy="1540121"/>
          </a:xfrm>
          <a:prstGeom prst="rect">
            <a:avLst/>
          </a:prstGeom>
        </p:spPr>
      </p:pic>
      <p:pic>
        <p:nvPicPr>
          <p:cNvPr id="4" name="Picture 3" descr="A white pixelated cartoon character&#10;&#10;Description automatically generated">
            <a:extLst>
              <a:ext uri="{FF2B5EF4-FFF2-40B4-BE49-F238E27FC236}">
                <a16:creationId xmlns:a16="http://schemas.microsoft.com/office/drawing/2014/main" id="{F4468D44-346E-BFA0-3EBC-2FCCAF318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482" y="3611508"/>
            <a:ext cx="1540121" cy="1539287"/>
          </a:xfrm>
          <a:prstGeom prst="rect">
            <a:avLst/>
          </a:prstGeom>
        </p:spPr>
      </p:pic>
      <p:pic>
        <p:nvPicPr>
          <p:cNvPr id="7" name="Picture 6" descr="A black and white pixelated image of a monster&#10;&#10;Description automatically generated">
            <a:extLst>
              <a:ext uri="{FF2B5EF4-FFF2-40B4-BE49-F238E27FC236}">
                <a16:creationId xmlns:a16="http://schemas.microsoft.com/office/drawing/2014/main" id="{BEF97449-01DE-870E-2CAA-F1A3EFE8C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483" y="1868424"/>
            <a:ext cx="1540120" cy="156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69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7310F-6954-9C53-D821-232982829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C27674-C5E3-0B91-B42D-C4CBC33D7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8F65F7-3DDE-48E2-8FF7-15F9036FE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" y="79375"/>
            <a:ext cx="8674100" cy="4508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Title 2: Theoretical Background</a:t>
            </a:r>
            <a:endParaRPr lang="en-US" dirty="0"/>
          </a:p>
        </p:txBody>
      </p:sp>
      <p:pic>
        <p:nvPicPr>
          <p:cNvPr id="11" name="Picture 10" descr="A cartoon of a dragon&#10;&#10;Description automatically generated">
            <a:extLst>
              <a:ext uri="{FF2B5EF4-FFF2-40B4-BE49-F238E27FC236}">
                <a16:creationId xmlns:a16="http://schemas.microsoft.com/office/drawing/2014/main" id="{4111D6FC-3DE2-5317-15EF-D9A980F91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169" y="1868424"/>
            <a:ext cx="1552314" cy="1552314"/>
          </a:xfrm>
          <a:prstGeom prst="rect">
            <a:avLst/>
          </a:prstGeom>
        </p:spPr>
      </p:pic>
      <p:pic>
        <p:nvPicPr>
          <p:cNvPr id="17" name="Picture 16" descr="A cartoon character with fire&#10;&#10;Description automatically generated">
            <a:extLst>
              <a:ext uri="{FF2B5EF4-FFF2-40B4-BE49-F238E27FC236}">
                <a16:creationId xmlns:a16="http://schemas.microsoft.com/office/drawing/2014/main" id="{EA262CD2-A925-5466-2058-88758C384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60" y="3610674"/>
            <a:ext cx="1540121" cy="1540121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17AF284-FA52-FFA2-71D6-E1D6B5B70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397" y="1533182"/>
            <a:ext cx="4913376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Thresholding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Method: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Otsu’s method to determine optimal thresholding value.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Purpose: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Converts grayscale images to binary, improving separation of Pokémon categories.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Implementation: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268A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apply_threshold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268A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function applies binary thresholding.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Clean, binary images ready for further analysis.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 descr="A black and white image of a dog&#10;&#10;Description automatically generated">
            <a:extLst>
              <a:ext uri="{FF2B5EF4-FFF2-40B4-BE49-F238E27FC236}">
                <a16:creationId xmlns:a16="http://schemas.microsoft.com/office/drawing/2014/main" id="{F98E7881-4015-E5C6-5F0B-68324BE74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483" y="1868424"/>
            <a:ext cx="1560576" cy="1560576"/>
          </a:xfrm>
          <a:prstGeom prst="rect">
            <a:avLst/>
          </a:prstGeom>
        </p:spPr>
      </p:pic>
      <p:pic>
        <p:nvPicPr>
          <p:cNvPr id="13" name="Picture 12" descr="A white and black cartoon character&#10;&#10;Description automatically generated with medium confidence">
            <a:extLst>
              <a:ext uri="{FF2B5EF4-FFF2-40B4-BE49-F238E27FC236}">
                <a16:creationId xmlns:a16="http://schemas.microsoft.com/office/drawing/2014/main" id="{9A804EE9-47C8-0BC9-0D9D-29E727705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483" y="3610674"/>
            <a:ext cx="1540120" cy="154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91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970CC-2A24-E4CB-40C2-5753D19C2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AB8708-9AB1-CBEA-C467-8F01E51E9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C1BC44B-1C88-6E87-722E-5BD551D4D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" y="79375"/>
            <a:ext cx="8674100" cy="4508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Title 2: Theoretical Background</a:t>
            </a: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FC4DC86-493A-9C59-CA30-22EC62E3B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941" y="1333127"/>
            <a:ext cx="4888587" cy="455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HSV-Based Classification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Logic: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marR="0" lvl="1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Green hues classify as "Plant“.</a:t>
            </a:r>
          </a:p>
          <a:p>
            <a:pPr marL="800100" marR="0" lvl="1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Low brightness/saturation classify as "Other."</a:t>
            </a:r>
          </a:p>
          <a:p>
            <a:pPr marL="800100" marR="0" lvl="1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 other hues classify as "Animal”.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Implementation: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marR="0" lvl="1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classify_based_on_color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function computes average HSV values for classification.</a:t>
            </a:r>
          </a:p>
        </p:txBody>
      </p:sp>
      <p:pic>
        <p:nvPicPr>
          <p:cNvPr id="7" name="Picture 6" descr="A cartoon of a green animal&#10;&#10;Description automatically generated">
            <a:extLst>
              <a:ext uri="{FF2B5EF4-FFF2-40B4-BE49-F238E27FC236}">
                <a16:creationId xmlns:a16="http://schemas.microsoft.com/office/drawing/2014/main" id="{8739D44B-5C6F-7920-D882-7C886D014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017" y="1455153"/>
            <a:ext cx="1873983" cy="1630951"/>
          </a:xfrm>
          <a:prstGeom prst="rect">
            <a:avLst/>
          </a:prstGeom>
        </p:spPr>
      </p:pic>
      <p:pic>
        <p:nvPicPr>
          <p:cNvPr id="9" name="Picture 8" descr="A cartoon of a blue dragon&#10;&#10;Description automatically generated">
            <a:extLst>
              <a:ext uri="{FF2B5EF4-FFF2-40B4-BE49-F238E27FC236}">
                <a16:creationId xmlns:a16="http://schemas.microsoft.com/office/drawing/2014/main" id="{7838C2F8-C753-67A2-826B-DE711319E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614" y="2904898"/>
            <a:ext cx="2543592" cy="2543592"/>
          </a:xfrm>
          <a:prstGeom prst="rect">
            <a:avLst/>
          </a:prstGeom>
        </p:spPr>
      </p:pic>
      <p:pic>
        <p:nvPicPr>
          <p:cNvPr id="14" name="Picture 13" descr="Cartoon of a turtle&#10;&#10;Description automatically generated">
            <a:extLst>
              <a:ext uri="{FF2B5EF4-FFF2-40B4-BE49-F238E27FC236}">
                <a16:creationId xmlns:a16="http://schemas.microsoft.com/office/drawing/2014/main" id="{8E475967-904D-4147-BD60-8485EEBEF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08" y="3608930"/>
            <a:ext cx="2543592" cy="2543592"/>
          </a:xfrm>
          <a:prstGeom prst="rect">
            <a:avLst/>
          </a:prstGeom>
        </p:spPr>
      </p:pic>
      <p:pic>
        <p:nvPicPr>
          <p:cNvPr id="19" name="Picture 18" descr="A cartoon character of a yellow animal&#10;&#10;Description automatically generated">
            <a:extLst>
              <a:ext uri="{FF2B5EF4-FFF2-40B4-BE49-F238E27FC236}">
                <a16:creationId xmlns:a16="http://schemas.microsoft.com/office/drawing/2014/main" id="{60B3877D-62CA-16AE-AFA9-F3F91A18F1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874" y="789999"/>
            <a:ext cx="2543592" cy="265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61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7ECF-1792-4255-AF79-1338056A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3: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6AC8101-944A-C850-0BF0-676FEA2B2433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3668075" y="1559994"/>
            <a:ext cx="5084065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Categories: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Animal, Plant, Other.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660 Animal, 108 Plant, 4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Other images.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Resize: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Images resized to 128x128 pixels.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Augmentation: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Horizontal flipping, rotation for data augmentation.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Code Implementation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Functions like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preprocess_image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integrate edge detection, morphological operations, and HSV-based classification.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D3F3AFB-401B-E04D-ADD9-B149565F0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1295" y="856734"/>
            <a:ext cx="468096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Preparation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012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D8E52-349C-EF76-69EB-C09C6078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BBC82-5CC8-86B3-6CF8-6714E6B82E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5077" y="1935353"/>
            <a:ext cx="4043172" cy="388023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Convolutional Layers: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Extract spatial features using 32 and 64 filters with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activation.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Pooling Layer: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MaxPooling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(2x2) for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downsampling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Fully Connected Layers: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128 neurons with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activation.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Output Layer: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for 3 categories.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 descr="A diagram of a graph&#10;&#10;Description automatically generated">
            <a:extLst>
              <a:ext uri="{FF2B5EF4-FFF2-40B4-BE49-F238E27FC236}">
                <a16:creationId xmlns:a16="http://schemas.microsoft.com/office/drawing/2014/main" id="{EECB5481-276A-DB65-A6D2-2AB9FE64E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847" y="2109217"/>
            <a:ext cx="4569174" cy="285292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131D202-5F2A-ABF7-24FC-3F311F56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3: Methodology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97D97A-AC8D-6396-0314-A43AFF04EEE5}"/>
              </a:ext>
            </a:extLst>
          </p:cNvPr>
          <p:cNvSpPr txBox="1">
            <a:spLocks/>
          </p:cNvSpPr>
          <p:nvPr/>
        </p:nvSpPr>
        <p:spPr>
          <a:xfrm>
            <a:off x="235077" y="1350137"/>
            <a:ext cx="4043172" cy="451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Model Architecture (CNN)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840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2343</TotalTime>
  <Words>807</Words>
  <Application>Microsoft Office PowerPoint</Application>
  <PresentationFormat>On-screen Show (4:3)</PresentationFormat>
  <Paragraphs>125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Lato</vt:lpstr>
      <vt:lpstr>Office Theme</vt:lpstr>
      <vt:lpstr>PowerPoint Presentation</vt:lpstr>
      <vt:lpstr>PowerPoint Presentation</vt:lpstr>
      <vt:lpstr>Title 1: Introduction</vt:lpstr>
      <vt:lpstr>Title 2: Theoretical Background</vt:lpstr>
      <vt:lpstr>Title 2: Theoretical Background</vt:lpstr>
      <vt:lpstr>Title 2: Theoretical Background</vt:lpstr>
      <vt:lpstr>Title 2: Theoretical Background</vt:lpstr>
      <vt:lpstr>Title 3: Methodology</vt:lpstr>
      <vt:lpstr>Title 3: Methodology</vt:lpstr>
      <vt:lpstr>Title 3: Methodology</vt:lpstr>
      <vt:lpstr>Title 4: Experimental results</vt:lpstr>
      <vt:lpstr>Title 4: Experimental results</vt:lpstr>
      <vt:lpstr>Title 4: Experimental results</vt:lpstr>
      <vt:lpstr>Title 5: Discussion</vt:lpstr>
      <vt:lpstr>Title 5: Discussion</vt:lpstr>
      <vt:lpstr>Title 6: Conclusion and 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Minh Huyen 20224272</cp:lastModifiedBy>
  <cp:revision>14</cp:revision>
  <dcterms:created xsi:type="dcterms:W3CDTF">2021-05-28T04:32:29Z</dcterms:created>
  <dcterms:modified xsi:type="dcterms:W3CDTF">2025-01-06T07:13:12Z</dcterms:modified>
</cp:coreProperties>
</file>